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notesMasterIdLst>
    <p:notesMasterId r:id="rId25"/>
  </p:notesMasterIdLst>
  <p:sldIdLst>
    <p:sldId id="278" r:id="rId5"/>
    <p:sldId id="279" r:id="rId6"/>
    <p:sldId id="280" r:id="rId7"/>
    <p:sldId id="285" r:id="rId8"/>
    <p:sldId id="286" r:id="rId9"/>
    <p:sldId id="288" r:id="rId10"/>
    <p:sldId id="296" r:id="rId11"/>
    <p:sldId id="295" r:id="rId12"/>
    <p:sldId id="293" r:id="rId13"/>
    <p:sldId id="289" r:id="rId14"/>
    <p:sldId id="287" r:id="rId15"/>
    <p:sldId id="292" r:id="rId16"/>
    <p:sldId id="294" r:id="rId17"/>
    <p:sldId id="298" r:id="rId18"/>
    <p:sldId id="281" r:id="rId19"/>
    <p:sldId id="297" r:id="rId20"/>
    <p:sldId id="283" r:id="rId21"/>
    <p:sldId id="284" r:id="rId22"/>
    <p:sldId id="290" r:id="rId23"/>
    <p:sldId id="291" r:id="rId2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iaoning Wang" initials="XW" lastIdx="1" clrIdx="0">
    <p:extLst>
      <p:ext uri="{19B8F6BF-5375-455C-9EA6-DF929625EA0E}">
        <p15:presenceInfo xmlns:p15="http://schemas.microsoft.com/office/powerpoint/2012/main" userId="S::xiaoning.wang@technipfmc.com::f6e64db7-1013-40ba-bf29-a873be840e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892A49-A237-4541-877D-84B69E98403B}" v="2" dt="2022-10-08T02:43:12.6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jun Tracy Zhao" userId="b89928cd-aba7-43ec-86bf-612b1af2e8b7" providerId="ADAL" clId="{0C892A49-A237-4541-877D-84B69E98403B}"/>
    <pc:docChg chg="modSld">
      <pc:chgData name="Wenjun Tracy Zhao" userId="b89928cd-aba7-43ec-86bf-612b1af2e8b7" providerId="ADAL" clId="{0C892A49-A237-4541-877D-84B69E98403B}" dt="2022-10-08T16:25:50.799" v="4"/>
      <pc:docMkLst>
        <pc:docMk/>
      </pc:docMkLst>
      <pc:sldChg chg="modSp">
        <pc:chgData name="Wenjun Tracy Zhao" userId="b89928cd-aba7-43ec-86bf-612b1af2e8b7" providerId="ADAL" clId="{0C892A49-A237-4541-877D-84B69E98403B}" dt="2022-10-08T02:43:12.615" v="1"/>
        <pc:sldMkLst>
          <pc:docMk/>
          <pc:sldMk cId="1899658254" sldId="285"/>
        </pc:sldMkLst>
        <pc:graphicFrameChg chg="mod">
          <ac:chgData name="Wenjun Tracy Zhao" userId="b89928cd-aba7-43ec-86bf-612b1af2e8b7" providerId="ADAL" clId="{0C892A49-A237-4541-877D-84B69E98403B}" dt="2022-10-08T02:43:12.615" v="1"/>
          <ac:graphicFrameMkLst>
            <pc:docMk/>
            <pc:sldMk cId="1899658254" sldId="285"/>
            <ac:graphicFrameMk id="59" creationId="{C2AC61E4-9D73-0DB5-5CBB-2D8D56165738}"/>
          </ac:graphicFrameMkLst>
        </pc:graphicFrameChg>
      </pc:sldChg>
      <pc:sldChg chg="modSp mod">
        <pc:chgData name="Wenjun Tracy Zhao" userId="b89928cd-aba7-43ec-86bf-612b1af2e8b7" providerId="ADAL" clId="{0C892A49-A237-4541-877D-84B69E98403B}" dt="2022-10-08T16:25:50.799" v="4"/>
        <pc:sldMkLst>
          <pc:docMk/>
          <pc:sldMk cId="2472330259" sldId="291"/>
        </pc:sldMkLst>
        <pc:spChg chg="mod">
          <ac:chgData name="Wenjun Tracy Zhao" userId="b89928cd-aba7-43ec-86bf-612b1af2e8b7" providerId="ADAL" clId="{0C892A49-A237-4541-877D-84B69E98403B}" dt="2022-10-08T16:25:50.799" v="4"/>
          <ac:spMkLst>
            <pc:docMk/>
            <pc:sldMk cId="2472330259" sldId="291"/>
            <ac:spMk id="2" creationId="{89559F60-4CE1-4E2F-86EA-1B60679F1F4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690856-6613-4D26-9433-51E0365C196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9BA9036-8D19-4389-A1CD-6437F4CE340F}">
      <dgm:prSet/>
      <dgm:spPr/>
      <dgm:t>
        <a:bodyPr/>
        <a:lstStyle/>
        <a:p>
          <a:r>
            <a:rPr lang="en-US"/>
            <a:t>GPA </a:t>
          </a:r>
          <a:r>
            <a:rPr lang="zh-CN"/>
            <a:t>成绩</a:t>
          </a:r>
          <a:endParaRPr lang="en-US"/>
        </a:p>
      </dgm:t>
    </dgm:pt>
    <dgm:pt modelId="{E45008C6-F5A7-4483-8F2A-628D5D861F97}" type="parTrans" cxnId="{ADBAF17F-4FF6-488F-B421-814BA249A35F}">
      <dgm:prSet/>
      <dgm:spPr/>
      <dgm:t>
        <a:bodyPr/>
        <a:lstStyle/>
        <a:p>
          <a:endParaRPr lang="en-US"/>
        </a:p>
      </dgm:t>
    </dgm:pt>
    <dgm:pt modelId="{5211389F-323F-4D55-BCB7-EE729ED87DAC}" type="sibTrans" cxnId="{ADBAF17F-4FF6-488F-B421-814BA249A35F}">
      <dgm:prSet/>
      <dgm:spPr/>
      <dgm:t>
        <a:bodyPr/>
        <a:lstStyle/>
        <a:p>
          <a:endParaRPr lang="en-US"/>
        </a:p>
      </dgm:t>
    </dgm:pt>
    <dgm:pt modelId="{C32CD995-389A-44B9-9917-935B4C7E7330}">
      <dgm:prSet/>
      <dgm:spPr/>
      <dgm:t>
        <a:bodyPr/>
        <a:lstStyle/>
        <a:p>
          <a:r>
            <a:rPr lang="en-US"/>
            <a:t>Credit </a:t>
          </a:r>
          <a:r>
            <a:rPr lang="zh-CN"/>
            <a:t>学分</a:t>
          </a:r>
          <a:endParaRPr lang="en-US"/>
        </a:p>
      </dgm:t>
    </dgm:pt>
    <dgm:pt modelId="{541342F3-FF89-4538-B63C-A148DA56734F}" type="parTrans" cxnId="{76EC9286-643C-45FF-BFDE-2B5061AA98F3}">
      <dgm:prSet/>
      <dgm:spPr/>
      <dgm:t>
        <a:bodyPr/>
        <a:lstStyle/>
        <a:p>
          <a:endParaRPr lang="en-US"/>
        </a:p>
      </dgm:t>
    </dgm:pt>
    <dgm:pt modelId="{445991B6-563D-4925-9A66-DBA887BA452E}" type="sibTrans" cxnId="{76EC9286-643C-45FF-BFDE-2B5061AA98F3}">
      <dgm:prSet/>
      <dgm:spPr/>
      <dgm:t>
        <a:bodyPr/>
        <a:lstStyle/>
        <a:p>
          <a:endParaRPr lang="en-US"/>
        </a:p>
      </dgm:t>
    </dgm:pt>
    <dgm:pt modelId="{939C9A71-2DE5-443E-909E-5A043DA99A49}" type="pres">
      <dgm:prSet presAssocID="{88690856-6613-4D26-9433-51E0365C196C}" presName="diagram" presStyleCnt="0">
        <dgm:presLayoutVars>
          <dgm:dir/>
          <dgm:resizeHandles val="exact"/>
        </dgm:presLayoutVars>
      </dgm:prSet>
      <dgm:spPr/>
    </dgm:pt>
    <dgm:pt modelId="{F1B64B4F-37CF-4803-9DFB-9A5DAFDD4B41}" type="pres">
      <dgm:prSet presAssocID="{99BA9036-8D19-4389-A1CD-6437F4CE340F}" presName="node" presStyleLbl="node1" presStyleIdx="0" presStyleCnt="2" custScaleX="109342">
        <dgm:presLayoutVars>
          <dgm:bulletEnabled val="1"/>
        </dgm:presLayoutVars>
      </dgm:prSet>
      <dgm:spPr/>
    </dgm:pt>
    <dgm:pt modelId="{3C0AC35D-F85C-452D-AE43-A92FBBD697D9}" type="pres">
      <dgm:prSet presAssocID="{5211389F-323F-4D55-BCB7-EE729ED87DAC}" presName="sibTrans" presStyleCnt="0"/>
      <dgm:spPr/>
    </dgm:pt>
    <dgm:pt modelId="{10B3D4F5-4355-45DE-BB61-C35F508582A0}" type="pres">
      <dgm:prSet presAssocID="{C32CD995-389A-44B9-9917-935B4C7E7330}" presName="node" presStyleLbl="node1" presStyleIdx="1" presStyleCnt="2" custScaleX="108908">
        <dgm:presLayoutVars>
          <dgm:bulletEnabled val="1"/>
        </dgm:presLayoutVars>
      </dgm:prSet>
      <dgm:spPr/>
    </dgm:pt>
  </dgm:ptLst>
  <dgm:cxnLst>
    <dgm:cxn modelId="{5313D610-6098-4D8A-9274-CD6E5F166524}" type="presOf" srcId="{C32CD995-389A-44B9-9917-935B4C7E7330}" destId="{10B3D4F5-4355-45DE-BB61-C35F508582A0}" srcOrd="0" destOrd="0" presId="urn:microsoft.com/office/officeart/2005/8/layout/default"/>
    <dgm:cxn modelId="{ADBAF17F-4FF6-488F-B421-814BA249A35F}" srcId="{88690856-6613-4D26-9433-51E0365C196C}" destId="{99BA9036-8D19-4389-A1CD-6437F4CE340F}" srcOrd="0" destOrd="0" parTransId="{E45008C6-F5A7-4483-8F2A-628D5D861F97}" sibTransId="{5211389F-323F-4D55-BCB7-EE729ED87DAC}"/>
    <dgm:cxn modelId="{76EC9286-643C-45FF-BFDE-2B5061AA98F3}" srcId="{88690856-6613-4D26-9433-51E0365C196C}" destId="{C32CD995-389A-44B9-9917-935B4C7E7330}" srcOrd="1" destOrd="0" parTransId="{541342F3-FF89-4538-B63C-A148DA56734F}" sibTransId="{445991B6-563D-4925-9A66-DBA887BA452E}"/>
    <dgm:cxn modelId="{95446088-A55E-4370-A0B0-D5878203C379}" type="presOf" srcId="{88690856-6613-4D26-9433-51E0365C196C}" destId="{939C9A71-2DE5-443E-909E-5A043DA99A49}" srcOrd="0" destOrd="0" presId="urn:microsoft.com/office/officeart/2005/8/layout/default"/>
    <dgm:cxn modelId="{CB1520B0-B020-419C-8E92-77960622C1E4}" type="presOf" srcId="{99BA9036-8D19-4389-A1CD-6437F4CE340F}" destId="{F1B64B4F-37CF-4803-9DFB-9A5DAFDD4B41}" srcOrd="0" destOrd="0" presId="urn:microsoft.com/office/officeart/2005/8/layout/default"/>
    <dgm:cxn modelId="{201B09A5-8AFA-452A-969C-8B6F2D827B36}" type="presParOf" srcId="{939C9A71-2DE5-443E-909E-5A043DA99A49}" destId="{F1B64B4F-37CF-4803-9DFB-9A5DAFDD4B41}" srcOrd="0" destOrd="0" presId="urn:microsoft.com/office/officeart/2005/8/layout/default"/>
    <dgm:cxn modelId="{5AFC18F4-31DA-45E6-B925-FC360ED49315}" type="presParOf" srcId="{939C9A71-2DE5-443E-909E-5A043DA99A49}" destId="{3C0AC35D-F85C-452D-AE43-A92FBBD697D9}" srcOrd="1" destOrd="0" presId="urn:microsoft.com/office/officeart/2005/8/layout/default"/>
    <dgm:cxn modelId="{1968B71A-58AB-48D8-A718-656052769041}" type="presParOf" srcId="{939C9A71-2DE5-443E-909E-5A043DA99A49}" destId="{10B3D4F5-4355-45DE-BB61-C35F508582A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B64B4F-37CF-4803-9DFB-9A5DAFDD4B41}">
      <dsp:nvSpPr>
        <dsp:cNvPr id="0" name=""/>
        <dsp:cNvSpPr/>
      </dsp:nvSpPr>
      <dsp:spPr>
        <a:xfrm>
          <a:off x="867372" y="2753"/>
          <a:ext cx="4183439" cy="22956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GPA </a:t>
          </a:r>
          <a:r>
            <a:rPr lang="zh-CN" sz="6200" kern="1200"/>
            <a:t>成绩</a:t>
          </a:r>
          <a:endParaRPr lang="en-US" sz="6200" kern="1200"/>
        </a:p>
      </dsp:txBody>
      <dsp:txXfrm>
        <a:off x="867372" y="2753"/>
        <a:ext cx="4183439" cy="2295608"/>
      </dsp:txXfrm>
    </dsp:sp>
    <dsp:sp modelId="{10B3D4F5-4355-45DE-BB61-C35F508582A0}">
      <dsp:nvSpPr>
        <dsp:cNvPr id="0" name=""/>
        <dsp:cNvSpPr/>
      </dsp:nvSpPr>
      <dsp:spPr>
        <a:xfrm>
          <a:off x="875674" y="2680962"/>
          <a:ext cx="4166834" cy="22956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Credit </a:t>
          </a:r>
          <a:r>
            <a:rPr lang="zh-CN" sz="6200" kern="1200"/>
            <a:t>学分</a:t>
          </a:r>
          <a:endParaRPr lang="en-US" sz="6200" kern="1200"/>
        </a:p>
      </dsp:txBody>
      <dsp:txXfrm>
        <a:off x="875674" y="2680962"/>
        <a:ext cx="4166834" cy="22956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FD01546-198A-4195-BCF8-F0FF54C90E5E}" type="datetimeFigureOut">
              <a:rPr lang="en-US" smtClean="0"/>
              <a:t>10/8/2022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E6DE88F-1F85-4A27-9D34-D74A50E7B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091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2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578475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11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03243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12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13526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13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456731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14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666162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15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56396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16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359911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17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592591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18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39894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19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031193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20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3108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3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33372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4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63562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5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68720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6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5770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7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24993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8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22819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9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0671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33AEA074-24A7-4657-AE02-A51F68EA6AA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10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71698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769F-3740-4FFE-A7A0-D83481149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42E3FE-0508-4244-A456-9EC8E3A4C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1DEAA-BCA6-4891-8696-5A2DCADF1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8747-4367-4BD2-8D51-C97E202738E2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CB13B-9DAE-4CEA-B58E-EC8A9E16C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D2A5A-AC6E-4568-8F0A-7B4815EF3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45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CFF7F-F133-480C-A2E7-649EA9F1B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5D5595-E4F0-4279-A7EA-B31D2A61B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EC3FF-966C-4793-A200-44BE3C773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14314-9A0B-4459-88E7-518E60D9F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AA256-E72C-4D88-A4C4-BDE343C4A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8505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5ED915-0D86-4B3E-BD63-07C0832001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857CDA-1B6F-4746-9510-7FDD35E682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D1FDC-211B-4C13-93E7-013248CD4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6DA87-17D8-4907-8A62-59775BA9E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B546A-41A0-406E-BE47-26D5FDA0A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94637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E39CD-FCCB-4D93-A2A9-920B2021B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D536F-943A-48F1-85E4-B9CA397E6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7FB29-6DBA-4B10-AF87-9CBE2CCB0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5A3C-5767-4844-A0A3-83778C2E5409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B9876-AD80-4F2A-A4E9-45A1F7B3C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0443C-CAFC-4973-9106-88F2FD83B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61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79A3A-D8E6-4450-AF57-9C0296893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62FCAD-EB56-4CAA-ABA5-E91869BFC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46853-746E-4D1E-9C35-E58927A74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07A8-A5CF-4D38-AB86-7EDDA87A85D4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20E15-18CA-4C82-A0E0-F9A06C66E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5944E-85A8-4432-82C0-57AD2DF07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85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ED363-FC34-4CF2-A170-42247A271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2BB77-F40C-4A74-B320-2D5B67F3AB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06B276-0EC1-4FF7-A10E-3A8628118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00096F-87F6-428C-9C81-817627845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D27C-8599-43EF-BA1D-14DDC1946E06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9B17E-4E47-4BE1-BDB0-C0851B233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DD817-7A07-43C5-9648-4A5448FB1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44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0D690-1138-41CD-A9BF-A510B5EAA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BB710-4FE7-4592-93C0-C57440224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672CF-8119-46FA-A7AB-79C04D111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387C2-7718-4CB5-9962-ADCC603BD5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366350-95BF-41C6-AB05-8DB15F6746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8AA571-48A9-4D3C-A1E5-92055D128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3D99-809A-49C0-96E5-4250D0B498EE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66825F-BBF6-449E-9E8D-03A65BEE0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DB69CA-0B26-4A69-826E-38D9F91BC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9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5D243-FC42-49A9-9681-15B128AD2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45B032-E81B-4F13-85B3-009A1149B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DE9B-B678-4EFB-BB7D-A4370204A0B0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F99CC1-A7A1-4DD5-98B3-5082BADB5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1F030-B522-40D7-B4C0-F85411BD2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7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724CCE-9F17-4FE6-AB84-DFB7CE074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12DA-F765-4142-A6A3-A8ED7235E082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39A847-006C-4CF5-A334-D2C3746E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B7D6ED-C8CB-4767-9D95-52E54E49A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73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6C240-524B-430F-A000-87BDAA8BA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92218-BCE9-436A-944B-C16D341DE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A494E2-1716-4F51-830E-6A1D76F34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08AB52-8D56-45E1-B3CB-9A62E4C58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77FD-7DE6-41D4-930D-AC99F5AFE54E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A94E5A-8FE1-42B4-8AAF-DAD8C5EE8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8148D-9B15-4485-8310-6CA46F39A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023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67FA0-DF9A-4F72-ADB1-DDFF42C25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E3AB6A-643C-4988-B1B4-E9CDB7A273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B1B98A-512B-4535-9243-AC6107058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B448E-20DD-4B9A-8A86-7591227DC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5526-7079-4B7B-987C-1B5FAE11A0FF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05BCA-DD5D-404C-A948-E8F402A72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80B304-02AA-4695-BA8B-290EA0242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853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45A632-D7F2-44CA-8863-668A8017D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4DF9F-BD30-49A2-B52E-B8F6185E4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2772F-0342-431B-9EA9-77DCC30D31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ED0CC-082F-4160-86E5-0D6041F12778}" type="datetime1">
              <a:rPr lang="en-US" smtClean="0"/>
              <a:t>10/8/2022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FCA38-4246-4019-A9D0-B4849CB10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12DCE-5482-49BA-84DA-E186938116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69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F047C-C727-42A7-85C5-68C5AA1B1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810" y="2960716"/>
            <a:ext cx="4036334" cy="2387600"/>
          </a:xfrm>
        </p:spPr>
        <p:txBody>
          <a:bodyPr anchor="t">
            <a:normAutofit/>
          </a:bodyPr>
          <a:lstStyle/>
          <a:p>
            <a:pPr algn="l"/>
            <a:r>
              <a:rPr lang="zh-CN" altLang="en-US" sz="5400" b="1"/>
              <a:t>高中选课</a:t>
            </a:r>
            <a:br>
              <a:rPr lang="en-US" altLang="zh-CN" sz="5400"/>
            </a:br>
            <a:br>
              <a:rPr lang="en-US" altLang="zh-CN" sz="5400"/>
            </a:br>
            <a:endParaRPr lang="en-US" sz="54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B7D500-A819-43DE-A6B3-7D8A86032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492" y="2065306"/>
            <a:ext cx="5536001" cy="266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884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id="{1022CA72-2A63-428F-B586-37BA5AB6D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95C8260E-968F-44E8-A823-ABB431311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8658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89" y="-1"/>
            <a:ext cx="11231745" cy="41314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0B9818-04E7-42E0-AB88-C9BDC665C5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8557" y="4738573"/>
            <a:ext cx="5136795" cy="159240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FE43805F-24A6-46A4-B19B-54F283473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3837444" y="5460209"/>
            <a:ext cx="1790365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3E86773-F170-4462-8622-39520FE5DAD3}"/>
                  </a:ext>
                </a:extLst>
              </p:cNvPr>
              <p:cNvSpPr txBox="1"/>
              <p:nvPr/>
            </p:nvSpPr>
            <p:spPr>
              <a:xfrm>
                <a:off x="1026527" y="4541778"/>
                <a:ext cx="3738211" cy="1905232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indent="-228600">
                  <a:lnSpc>
                    <a:spcPct val="90000"/>
                  </a:lnSpc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22.0</m:t>
                        </m:r>
                      </m:num>
                      <m:den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4.5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=4.8889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3E86773-F170-4462-8622-39520FE5D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527" y="4541778"/>
                <a:ext cx="3738211" cy="19052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0094990-22B6-415F-9089-0CFBCA509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314428"/>
              </p:ext>
            </p:extLst>
          </p:nvPr>
        </p:nvGraphicFramePr>
        <p:xfrm>
          <a:off x="6297264" y="466432"/>
          <a:ext cx="5136796" cy="3221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986">
                  <a:extLst>
                    <a:ext uri="{9D8B030D-6E8A-4147-A177-3AD203B41FA5}">
                      <a16:colId xmlns:a16="http://schemas.microsoft.com/office/drawing/2014/main" val="2189160474"/>
                    </a:ext>
                  </a:extLst>
                </a:gridCol>
                <a:gridCol w="937333">
                  <a:extLst>
                    <a:ext uri="{9D8B030D-6E8A-4147-A177-3AD203B41FA5}">
                      <a16:colId xmlns:a16="http://schemas.microsoft.com/office/drawing/2014/main" val="3905337380"/>
                    </a:ext>
                  </a:extLst>
                </a:gridCol>
                <a:gridCol w="857898">
                  <a:extLst>
                    <a:ext uri="{9D8B030D-6E8A-4147-A177-3AD203B41FA5}">
                      <a16:colId xmlns:a16="http://schemas.microsoft.com/office/drawing/2014/main" val="578412774"/>
                    </a:ext>
                  </a:extLst>
                </a:gridCol>
                <a:gridCol w="963811">
                  <a:extLst>
                    <a:ext uri="{9D8B030D-6E8A-4147-A177-3AD203B41FA5}">
                      <a16:colId xmlns:a16="http://schemas.microsoft.com/office/drawing/2014/main" val="2391381727"/>
                    </a:ext>
                  </a:extLst>
                </a:gridCol>
                <a:gridCol w="1016768">
                  <a:extLst>
                    <a:ext uri="{9D8B030D-6E8A-4147-A177-3AD203B41FA5}">
                      <a16:colId xmlns:a16="http://schemas.microsoft.com/office/drawing/2014/main" val="4278892022"/>
                    </a:ext>
                  </a:extLst>
                </a:gridCol>
              </a:tblGrid>
              <a:tr h="70538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900"/>
                        <a:t>Course</a:t>
                      </a:r>
                      <a:endParaRPr lang="en-US" sz="1900"/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100%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900"/>
                        <a:t>GPA</a:t>
                      </a:r>
                      <a:endParaRPr lang="en-US" sz="1900"/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900"/>
                        <a:t>Credit</a:t>
                      </a:r>
                      <a:endParaRPr lang="en-US" sz="1900"/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900"/>
                        <a:t>GPA x Credit</a:t>
                      </a:r>
                      <a:endParaRPr lang="en-US" sz="1900"/>
                    </a:p>
                  </a:txBody>
                  <a:tcPr marL="95322" marR="95322" marT="47661" marB="47661"/>
                </a:tc>
                <a:extLst>
                  <a:ext uri="{0D108BD9-81ED-4DB2-BD59-A6C34878D82A}">
                    <a16:rowId xmlns:a16="http://schemas.microsoft.com/office/drawing/2014/main" val="2172057397"/>
                  </a:ext>
                </a:extLst>
              </a:tr>
              <a:tr h="4194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900"/>
                        <a:t>A </a:t>
                      </a:r>
                      <a:r>
                        <a:rPr lang="zh-CN" altLang="en-US" sz="1900"/>
                        <a:t>（</a:t>
                      </a:r>
                      <a:r>
                        <a:rPr lang="en-US" altLang="zh-CN" sz="1900"/>
                        <a:t>5.0</a:t>
                      </a:r>
                      <a:r>
                        <a:rPr lang="zh-CN" altLang="en-US" sz="1900"/>
                        <a:t>）</a:t>
                      </a:r>
                      <a:endParaRPr lang="en-US" altLang="zh-CN" sz="1900"/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90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5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1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5.0</a:t>
                      </a:r>
                    </a:p>
                  </a:txBody>
                  <a:tcPr marL="95322" marR="95322" marT="47661" marB="47661"/>
                </a:tc>
                <a:extLst>
                  <a:ext uri="{0D108BD9-81ED-4DB2-BD59-A6C34878D82A}">
                    <a16:rowId xmlns:a16="http://schemas.microsoft.com/office/drawing/2014/main" val="1916917970"/>
                  </a:ext>
                </a:extLst>
              </a:tr>
              <a:tr h="4194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900"/>
                        <a:t>B</a:t>
                      </a:r>
                      <a:r>
                        <a:rPr lang="zh-CN" altLang="en-US" sz="1900"/>
                        <a:t>（</a:t>
                      </a:r>
                      <a:r>
                        <a:rPr lang="en-US" altLang="zh-CN" sz="1900"/>
                        <a:t>5.0</a:t>
                      </a:r>
                      <a:r>
                        <a:rPr lang="zh-CN" altLang="en-US" sz="1900"/>
                        <a:t>）</a:t>
                      </a:r>
                      <a:endParaRPr lang="en-US" sz="1900"/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90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5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1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5.0</a:t>
                      </a:r>
                    </a:p>
                  </a:txBody>
                  <a:tcPr marL="95322" marR="95322" marT="47661" marB="47661"/>
                </a:tc>
                <a:extLst>
                  <a:ext uri="{0D108BD9-81ED-4DB2-BD59-A6C34878D82A}">
                    <a16:rowId xmlns:a16="http://schemas.microsoft.com/office/drawing/2014/main" val="69641920"/>
                  </a:ext>
                </a:extLst>
              </a:tr>
              <a:tr h="4194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900"/>
                        <a:t>C</a:t>
                      </a:r>
                      <a:r>
                        <a:rPr lang="zh-CN" altLang="en-US" sz="1900"/>
                        <a:t>（</a:t>
                      </a:r>
                      <a:r>
                        <a:rPr lang="en-US" altLang="zh-CN" sz="1900"/>
                        <a:t>5.0</a:t>
                      </a:r>
                      <a:r>
                        <a:rPr lang="zh-CN" altLang="en-US" sz="1900"/>
                        <a:t>）</a:t>
                      </a:r>
                      <a:endParaRPr lang="en-US" sz="1900"/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90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5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1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5.0</a:t>
                      </a:r>
                    </a:p>
                  </a:txBody>
                  <a:tcPr marL="95322" marR="95322" marT="47661" marB="47661"/>
                </a:tc>
                <a:extLst>
                  <a:ext uri="{0D108BD9-81ED-4DB2-BD59-A6C34878D82A}">
                    <a16:rowId xmlns:a16="http://schemas.microsoft.com/office/drawing/2014/main" val="3704356822"/>
                  </a:ext>
                </a:extLst>
              </a:tr>
              <a:tr h="4194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900"/>
                        <a:t>D</a:t>
                      </a:r>
                      <a:r>
                        <a:rPr lang="zh-CN" altLang="en-US" sz="1900"/>
                        <a:t>（</a:t>
                      </a:r>
                      <a:r>
                        <a:rPr lang="en-US" altLang="zh-CN" sz="1900"/>
                        <a:t>5.0</a:t>
                      </a:r>
                      <a:r>
                        <a:rPr lang="zh-CN" altLang="en-US" sz="1900"/>
                        <a:t>）</a:t>
                      </a:r>
                      <a:endParaRPr lang="en-US" sz="1900"/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90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5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1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5.0</a:t>
                      </a:r>
                    </a:p>
                  </a:txBody>
                  <a:tcPr marL="95322" marR="95322" marT="47661" marB="47661"/>
                </a:tc>
                <a:extLst>
                  <a:ext uri="{0D108BD9-81ED-4DB2-BD59-A6C34878D82A}">
                    <a16:rowId xmlns:a16="http://schemas.microsoft.com/office/drawing/2014/main" val="2702882764"/>
                  </a:ext>
                </a:extLst>
              </a:tr>
              <a:tr h="4194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900"/>
                        <a:t>E</a:t>
                      </a:r>
                      <a:r>
                        <a:rPr lang="zh-CN" altLang="en-US" sz="1900"/>
                        <a:t>（</a:t>
                      </a:r>
                      <a:r>
                        <a:rPr lang="en-US" altLang="zh-CN" sz="1900"/>
                        <a:t>4.0</a:t>
                      </a:r>
                      <a:r>
                        <a:rPr lang="zh-CN" altLang="en-US" sz="1900"/>
                        <a:t>）</a:t>
                      </a:r>
                      <a:endParaRPr lang="en-US" sz="1900"/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90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4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0.5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2.0</a:t>
                      </a:r>
                    </a:p>
                  </a:txBody>
                  <a:tcPr marL="95322" marR="95322" marT="47661" marB="47661"/>
                </a:tc>
                <a:extLst>
                  <a:ext uri="{0D108BD9-81ED-4DB2-BD59-A6C34878D82A}">
                    <a16:rowId xmlns:a16="http://schemas.microsoft.com/office/drawing/2014/main" val="3553641547"/>
                  </a:ext>
                </a:extLst>
              </a:tr>
              <a:tr h="419417">
                <a:tc>
                  <a:txBody>
                    <a:bodyPr/>
                    <a:lstStyle/>
                    <a:p>
                      <a:pPr algn="ctr"/>
                      <a:endParaRPr lang="en-US" sz="1900"/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endParaRPr lang="en-US" sz="1900"/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900"/>
                        <a:t>Total</a:t>
                      </a:r>
                      <a:endParaRPr lang="en-US" sz="1900"/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/>
                        <a:t>4.5</a:t>
                      </a:r>
                    </a:p>
                  </a:txBody>
                  <a:tcPr marL="95322" marR="95322" marT="47661" marB="47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22.0</a:t>
                      </a:r>
                    </a:p>
                  </a:txBody>
                  <a:tcPr marL="95322" marR="95322" marT="47661" marB="47661"/>
                </a:tc>
                <a:extLst>
                  <a:ext uri="{0D108BD9-81ED-4DB2-BD59-A6C34878D82A}">
                    <a16:rowId xmlns:a16="http://schemas.microsoft.com/office/drawing/2014/main" val="1366661409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605" y="911956"/>
            <a:ext cx="4323943" cy="14132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200" b="1" dirty="0"/>
              <a:t>GPA</a:t>
            </a:r>
            <a:r>
              <a:rPr lang="zh-CN" altLang="en-US" sz="3200" b="1" dirty="0"/>
              <a:t>的计算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08613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149FB5C3-7336-4FE0-A30C-CC0A3646D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9A6B5CE-CB1D-48EE-8B43-E952235C8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3F3EAA5-4E15-400B-BBA3-82B3F49A2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2BA2E40-BE9B-4C54-9CDD-40EE804CC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0DA909B4-15FF-46A6-8A7F-7AEF977FE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517897"/>
            <a:ext cx="11111729" cy="58579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025" y="922644"/>
            <a:ext cx="5040285" cy="1169585"/>
          </a:xfrm>
        </p:spPr>
        <p:txBody>
          <a:bodyPr anchor="b">
            <a:normAutofit/>
          </a:bodyPr>
          <a:lstStyle/>
          <a:p>
            <a:r>
              <a:rPr lang="zh-CN" altLang="en-US" sz="4000" b="1" dirty="0"/>
              <a:t>两个</a:t>
            </a:r>
            <a:r>
              <a:rPr lang="en-US" altLang="zh-CN" sz="4000" b="1" dirty="0"/>
              <a:t>Exemption</a:t>
            </a:r>
            <a:endParaRPr lang="en-US" sz="4000" b="1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55714" y="2263365"/>
            <a:ext cx="49377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260476B-CCA6-412B-A9C5-399C34AE6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715" y="2508105"/>
            <a:ext cx="5040285" cy="3632493"/>
          </a:xfrm>
        </p:spPr>
        <p:txBody>
          <a:bodyPr anchor="ctr">
            <a:normAutofit/>
          </a:bodyPr>
          <a:lstStyle/>
          <a:p>
            <a:r>
              <a:rPr lang="en-US" altLang="zh-CN" sz="3200" dirty="0"/>
              <a:t>Final Exemption</a:t>
            </a:r>
          </a:p>
          <a:p>
            <a:r>
              <a:rPr lang="en-US" altLang="zh-CN" sz="3200" dirty="0"/>
              <a:t>GPA Exemption</a:t>
            </a:r>
            <a:endParaRPr lang="en-US" sz="3200" dirty="0"/>
          </a:p>
          <a:p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760F43-39FB-411B-8413-CE22A23310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9799" y="922644"/>
            <a:ext cx="5490272" cy="33669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77DB20-BF6B-433F-B2D9-EB2459112F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0561" y="4798494"/>
            <a:ext cx="7038883" cy="110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44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8FDF638-7094-4E6D-B770-D81CEA115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97" y="679730"/>
            <a:ext cx="3124151" cy="357859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sz="4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GPA Exemption</a:t>
            </a:r>
            <a:endParaRPr lang="en-US" sz="4600" b="1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1084" y="679731"/>
            <a:ext cx="7682293" cy="56628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C973A4B-A225-4AC1-A4AB-1C04DC82D2C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756565" y="1205433"/>
            <a:ext cx="4177336" cy="39395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998C78A-F299-46C0-884F-989B1F0749F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795" r="11687" b="-2"/>
          <a:stretch/>
        </p:blipFill>
        <p:spPr>
          <a:xfrm>
            <a:off x="7755775" y="972235"/>
            <a:ext cx="3438144" cy="5047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257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960716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zh-CN"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Final Exemption</a:t>
            </a:r>
            <a:endParaRPr lang="en-US" sz="5400" b="1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B2DACF-24DB-4D92-9F74-70A2307851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715" y="666728"/>
            <a:ext cx="2787554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754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altLang="zh-CN" sz="5400" b="1"/>
              <a:t>GPA ranking</a:t>
            </a:r>
            <a:endParaRPr lang="en-US" sz="5400" b="1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C1AAAE4-C7AF-41BE-A96A-6C45C569C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US" altLang="zh-CN" sz="2400" b="1" dirty="0"/>
              <a:t>11</a:t>
            </a:r>
            <a:r>
              <a:rPr lang="zh-CN" altLang="en-US" sz="2400" b="1" dirty="0"/>
              <a:t>年级</a:t>
            </a:r>
            <a:r>
              <a:rPr lang="en-US" altLang="zh-CN" sz="2400" b="1" dirty="0"/>
              <a:t>1st semester </a:t>
            </a:r>
            <a:r>
              <a:rPr lang="zh-CN" altLang="en-US" sz="2400" b="1" dirty="0"/>
              <a:t>结束第一次</a:t>
            </a:r>
            <a:r>
              <a:rPr lang="en-US" altLang="zh-CN" sz="2400" b="1" dirty="0"/>
              <a:t>ranking</a:t>
            </a:r>
          </a:p>
          <a:p>
            <a:r>
              <a:rPr lang="en-US" altLang="zh-CN" sz="2400" b="1" dirty="0"/>
              <a:t>GPA @12</a:t>
            </a:r>
            <a:r>
              <a:rPr lang="zh-CN" altLang="en-US" sz="2400" b="1" dirty="0"/>
              <a:t>年级开学</a:t>
            </a:r>
            <a:endParaRPr lang="en-US" altLang="zh-CN" sz="2400" b="1" dirty="0"/>
          </a:p>
          <a:p>
            <a:r>
              <a:rPr lang="en-US" altLang="zh-CN" sz="2400" b="1" dirty="0"/>
              <a:t>GPA @</a:t>
            </a:r>
            <a:r>
              <a:rPr lang="zh-CN" altLang="en-US" sz="2400" b="1" dirty="0"/>
              <a:t>毕业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5046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zh-CN" altLang="en-US" sz="3600" b="1"/>
              <a:t>什么时候开始了解高中选课</a:t>
            </a:r>
            <a:endParaRPr lang="en-US" sz="3600" b="1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260476B-CCA6-412B-A9C5-399C34AE6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066" y="2031101"/>
            <a:ext cx="4282984" cy="3511943"/>
          </a:xfrm>
        </p:spPr>
        <p:txBody>
          <a:bodyPr anchor="ctr">
            <a:normAutofit/>
          </a:bodyPr>
          <a:lstStyle/>
          <a:p>
            <a:pPr marL="494100" indent="-457200">
              <a:buAutoNum type="arabicPeriod"/>
            </a:pPr>
            <a:r>
              <a:rPr lang="zh-CN" altLang="en-US" b="1" dirty="0"/>
              <a:t>任何时候开始都不晚</a:t>
            </a:r>
            <a:endParaRPr lang="en-US" altLang="zh-CN" b="1" dirty="0"/>
          </a:p>
          <a:p>
            <a:pPr marL="494100" indent="-457200">
              <a:buAutoNum type="arabicPeriod"/>
            </a:pPr>
            <a:r>
              <a:rPr lang="zh-CN" altLang="en-US" b="1" dirty="0"/>
              <a:t>最理想的是</a:t>
            </a:r>
            <a:r>
              <a:rPr lang="en-US" altLang="zh-CN" b="1" dirty="0"/>
              <a:t>7</a:t>
            </a:r>
            <a:r>
              <a:rPr lang="zh-CN" altLang="en-US" b="1" dirty="0"/>
              <a:t>选</a:t>
            </a:r>
            <a:r>
              <a:rPr lang="en-US" altLang="zh-CN" b="1" dirty="0"/>
              <a:t>8</a:t>
            </a:r>
          </a:p>
          <a:p>
            <a:pPr marL="494100" indent="-457200">
              <a:buAutoNum type="arabicPeriod"/>
            </a:pPr>
            <a:r>
              <a:rPr lang="zh-CN" altLang="en-US" b="1" dirty="0"/>
              <a:t>其次</a:t>
            </a:r>
            <a:r>
              <a:rPr lang="en-US" altLang="zh-CN" b="1" dirty="0"/>
              <a:t>8</a:t>
            </a:r>
            <a:r>
              <a:rPr lang="zh-CN" altLang="en-US" b="1" dirty="0"/>
              <a:t>选</a:t>
            </a:r>
            <a:r>
              <a:rPr lang="en-US" altLang="zh-CN" b="1" dirty="0"/>
              <a:t>9</a:t>
            </a:r>
          </a:p>
          <a:p>
            <a:pPr marL="494100" indent="-457200">
              <a:buAutoNum type="arabicPeriod"/>
            </a:pPr>
            <a:endParaRPr lang="en-US" b="1" dirty="0"/>
          </a:p>
          <a:p>
            <a:pPr marL="36900" indent="0">
              <a:buNone/>
            </a:pPr>
            <a:r>
              <a:rPr lang="en-US" altLang="zh-CN" b="1" dirty="0"/>
              <a:t>Course selection for parent information</a:t>
            </a:r>
            <a:endParaRPr lang="en-US" b="1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B2D6DE-C9B5-4678-91EF-77E85F235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0" b="-3"/>
          <a:stretch/>
        </p:blipFill>
        <p:spPr>
          <a:xfrm>
            <a:off x="6713560" y="650494"/>
            <a:ext cx="4176374" cy="532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302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9A724DBA-D2D9-471E-8ED7-2015DDD950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1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zh-CN" altLang="en-US" sz="3600" b="1"/>
              <a:t>高中选课</a:t>
            </a:r>
            <a:endParaRPr lang="en-US" sz="3600" b="1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641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0234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B2D6DE-C9B5-4678-91EF-77E85F235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0" b="-3"/>
          <a:stretch/>
        </p:blipFill>
        <p:spPr>
          <a:xfrm>
            <a:off x="1302066" y="650494"/>
            <a:ext cx="4176374" cy="5324142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277786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260476B-CCA6-412B-A9C5-399C34AE6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12" y="2031101"/>
            <a:ext cx="4282984" cy="3511943"/>
          </a:xfrm>
        </p:spPr>
        <p:txBody>
          <a:bodyPr anchor="ctr">
            <a:normAutofit/>
          </a:bodyPr>
          <a:lstStyle/>
          <a:p>
            <a:pPr marL="494100" lvl="0" indent="-457200">
              <a:buAutoNum type="arabicPeriod"/>
            </a:pPr>
            <a:r>
              <a:rPr lang="zh-CN" altLang="en-US" sz="1800" b="1" dirty="0"/>
              <a:t>目标</a:t>
            </a:r>
            <a:endParaRPr lang="en-US" altLang="zh-CN" sz="1800" b="1" dirty="0"/>
          </a:p>
          <a:p>
            <a:r>
              <a:rPr lang="zh-CN" altLang="en-US" sz="1800" b="1" dirty="0"/>
              <a:t>高</a:t>
            </a:r>
            <a:r>
              <a:rPr lang="en-US" altLang="zh-CN" sz="1800" b="1" dirty="0"/>
              <a:t>GPA</a:t>
            </a:r>
          </a:p>
          <a:p>
            <a:r>
              <a:rPr lang="en-US" altLang="zh-CN" sz="1800" b="1" dirty="0"/>
              <a:t>Follow the Interest</a:t>
            </a:r>
          </a:p>
          <a:p>
            <a:r>
              <a:rPr lang="en-US" altLang="zh-CN" sz="1800" b="1" dirty="0"/>
              <a:t>Balance btw GPA and Interest</a:t>
            </a:r>
          </a:p>
          <a:p>
            <a:pPr marL="494100" indent="-457200">
              <a:buFont typeface="+mj-lt"/>
              <a:buAutoNum type="arabicPeriod" startAt="2"/>
            </a:pPr>
            <a:r>
              <a:rPr lang="en-US" altLang="zh-CN" sz="1800" b="1" dirty="0"/>
              <a:t>AP</a:t>
            </a:r>
            <a:r>
              <a:rPr lang="zh-CN" altLang="en-US" sz="1800" b="1" dirty="0"/>
              <a:t>课</a:t>
            </a:r>
            <a:endParaRPr lang="en-US" altLang="zh-CN" sz="1800" b="1" dirty="0"/>
          </a:p>
          <a:p>
            <a:r>
              <a:rPr lang="en-US" altLang="zh-CN" sz="1800" b="1" dirty="0"/>
              <a:t>AP</a:t>
            </a:r>
            <a:r>
              <a:rPr lang="zh-CN" altLang="en-US" sz="1800" b="1" dirty="0"/>
              <a:t>课 </a:t>
            </a:r>
            <a:r>
              <a:rPr lang="en-US" altLang="zh-CN" sz="1800" b="1" dirty="0"/>
              <a:t>vs. KAP </a:t>
            </a:r>
            <a:r>
              <a:rPr lang="zh-CN" altLang="en-US" sz="1800" b="1" dirty="0"/>
              <a:t>课</a:t>
            </a:r>
            <a:endParaRPr lang="en-US" altLang="zh-CN" sz="1800" b="1" dirty="0"/>
          </a:p>
          <a:p>
            <a:r>
              <a:rPr lang="en-US" altLang="zh-CN" sz="1800" b="1" dirty="0"/>
              <a:t>AP</a:t>
            </a:r>
            <a:r>
              <a:rPr lang="zh-CN" altLang="en-US" sz="1800" b="1" dirty="0"/>
              <a:t> </a:t>
            </a:r>
            <a:r>
              <a:rPr lang="en-US" altLang="zh-CN" sz="1800" b="1" dirty="0"/>
              <a:t>test </a:t>
            </a:r>
            <a:r>
              <a:rPr lang="zh-CN" altLang="en-US" sz="1800" b="1" dirty="0"/>
              <a:t>与学校</a:t>
            </a:r>
            <a:r>
              <a:rPr lang="en-US" altLang="zh-CN" sz="1800" b="1" dirty="0"/>
              <a:t>GPA</a:t>
            </a:r>
            <a:r>
              <a:rPr lang="zh-CN" altLang="en-US" sz="1800" b="1" dirty="0"/>
              <a:t>无关</a:t>
            </a:r>
            <a:endParaRPr lang="en-US" altLang="zh-CN" sz="1800" b="1" dirty="0"/>
          </a:p>
          <a:p>
            <a:r>
              <a:rPr lang="en-US" altLang="zh-CN" sz="1800" b="1" dirty="0"/>
              <a:t>AP</a:t>
            </a:r>
            <a:r>
              <a:rPr lang="zh-CN" altLang="en-US" sz="1800" b="1" dirty="0"/>
              <a:t>课是不是越多越好</a:t>
            </a:r>
            <a:endParaRPr lang="en-US" altLang="zh-CN" sz="1800" b="1" dirty="0"/>
          </a:p>
          <a:p>
            <a:r>
              <a:rPr lang="en-US" altLang="zh-CN" sz="1800" b="1" dirty="0"/>
              <a:t>AP test</a:t>
            </a:r>
            <a:r>
              <a:rPr lang="zh-CN" altLang="en-US" sz="1800" b="1" dirty="0"/>
              <a:t>是不是一定要考</a:t>
            </a:r>
            <a:endParaRPr lang="en-US" altLang="zh-CN" sz="1800" b="1" dirty="0"/>
          </a:p>
          <a:p>
            <a:pPr marL="494100" indent="-457200">
              <a:buFont typeface="+mj-lt"/>
              <a:buAutoNum type="arabicPeriod" startAt="3"/>
            </a:pPr>
            <a:endParaRPr lang="en-US" sz="18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677179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45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9A724DBA-D2D9-471E-8ED7-2015DDD950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1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zh-CN" altLang="en-US" sz="3600" b="1"/>
              <a:t>高中选课 （</a:t>
            </a:r>
            <a:r>
              <a:rPr lang="en-US" altLang="zh-CN" sz="3600" b="1"/>
              <a:t>Continued</a:t>
            </a:r>
            <a:r>
              <a:rPr lang="zh-CN" altLang="en-US" sz="3600" b="1"/>
              <a:t>）</a:t>
            </a:r>
            <a:endParaRPr lang="en-US" sz="3600" b="1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641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0234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B2D6DE-C9B5-4678-91EF-77E85F235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0" b="-3"/>
          <a:stretch/>
        </p:blipFill>
        <p:spPr>
          <a:xfrm>
            <a:off x="1302066" y="650494"/>
            <a:ext cx="4176374" cy="5324142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277786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260476B-CCA6-412B-A9C5-399C34AE6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12" y="2031101"/>
            <a:ext cx="4282984" cy="3511943"/>
          </a:xfrm>
        </p:spPr>
        <p:txBody>
          <a:bodyPr anchor="ctr" anchorCtr="0">
            <a:normAutofit/>
          </a:bodyPr>
          <a:lstStyle/>
          <a:p>
            <a:pPr marL="494100" indent="-457200">
              <a:buFont typeface="+mj-lt"/>
              <a:buAutoNum type="arabicPeriod" startAt="3"/>
            </a:pPr>
            <a:r>
              <a:rPr lang="zh-CN" altLang="en-US" sz="1800" b="1" dirty="0"/>
              <a:t>暑假修课 </a:t>
            </a:r>
            <a:r>
              <a:rPr lang="en-US" altLang="zh-CN" sz="1800" b="1" dirty="0"/>
              <a:t>or KVS</a:t>
            </a:r>
          </a:p>
          <a:p>
            <a:r>
              <a:rPr lang="en-US" altLang="zh-CN" sz="1800" b="1" dirty="0"/>
              <a:t>Make up GPA</a:t>
            </a:r>
          </a:p>
          <a:p>
            <a:r>
              <a:rPr lang="en-US" altLang="zh-CN" sz="1800" b="1" dirty="0"/>
              <a:t>Free a spot for school year</a:t>
            </a:r>
          </a:p>
          <a:p>
            <a:r>
              <a:rPr lang="en-US" sz="1800" b="1" dirty="0"/>
              <a:t> </a:t>
            </a:r>
            <a:r>
              <a:rPr lang="en-US" altLang="zh-CN" sz="1800" b="1" dirty="0"/>
              <a:t>Chasing after high GPA</a:t>
            </a:r>
            <a:endParaRPr lang="en-US" sz="1800" b="1" dirty="0"/>
          </a:p>
          <a:p>
            <a:pPr marL="379800" lvl="0" indent="-342900">
              <a:buFont typeface="+mj-lt"/>
              <a:buAutoNum type="arabicPeriod" startAt="4"/>
            </a:pPr>
            <a:r>
              <a:rPr lang="zh-CN" altLang="en-US" sz="1800" b="1" dirty="0"/>
              <a:t>选课原则</a:t>
            </a:r>
            <a:endParaRPr lang="en-US" altLang="zh-CN" sz="1800" b="1" dirty="0"/>
          </a:p>
          <a:p>
            <a:pPr marL="494100" lvl="0" indent="-457200">
              <a:buFont typeface="+mj-lt"/>
              <a:buAutoNum type="arabicPeriod" startAt="4"/>
            </a:pPr>
            <a:r>
              <a:rPr lang="en-US" altLang="zh-CN" sz="1800" b="1" dirty="0"/>
              <a:t>Drop Off</a:t>
            </a:r>
            <a:r>
              <a:rPr lang="zh-CN" altLang="en-US" sz="1800" b="1" dirty="0"/>
              <a:t>， </a:t>
            </a:r>
            <a:r>
              <a:rPr lang="en-US" altLang="zh-CN" sz="1800" b="1" dirty="0"/>
              <a:t>study hall</a:t>
            </a:r>
          </a:p>
          <a:p>
            <a:pPr marL="494100" lvl="0" indent="-457200">
              <a:buFont typeface="+mj-lt"/>
              <a:buAutoNum type="arabicPeriod" startAt="4"/>
            </a:pPr>
            <a:r>
              <a:rPr lang="zh-CN" altLang="en-US" sz="1800" b="1" dirty="0"/>
              <a:t>建议每年选课的时候把问题考虑好，尽量不改课。 </a:t>
            </a:r>
            <a:endParaRPr lang="en-US" altLang="zh-CN" sz="1800" b="1" dirty="0"/>
          </a:p>
          <a:p>
            <a:pPr marL="494100" lvl="0" indent="-457200">
              <a:buFont typeface="+mj-lt"/>
              <a:buAutoNum type="arabicPeriod" startAt="4"/>
            </a:pPr>
            <a:r>
              <a:rPr lang="en-US" altLang="zh-CN" sz="1800" b="1" dirty="0"/>
              <a:t>11</a:t>
            </a:r>
            <a:r>
              <a:rPr lang="zh-CN" altLang="en-US" sz="1800" b="1" dirty="0"/>
              <a:t>，</a:t>
            </a:r>
            <a:r>
              <a:rPr lang="en-US" altLang="zh-CN" sz="1800" b="1" dirty="0"/>
              <a:t>12</a:t>
            </a:r>
            <a:r>
              <a:rPr lang="zh-CN" altLang="en-US" sz="1800" b="1" dirty="0"/>
              <a:t>年级选课有</a:t>
            </a:r>
            <a:r>
              <a:rPr lang="en-US" altLang="zh-CN" sz="1800" b="1" dirty="0"/>
              <a:t>late arrival </a:t>
            </a:r>
            <a:r>
              <a:rPr lang="zh-CN" altLang="en-US" sz="1800" b="1" dirty="0"/>
              <a:t>和</a:t>
            </a:r>
            <a:r>
              <a:rPr lang="en-US" altLang="zh-CN" sz="1800" b="1" dirty="0"/>
              <a:t>early dismissal option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677179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25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9A724DBA-D2D9-471E-8ED7-2015DDD950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1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zh-CN" altLang="en-US" sz="3600" b="1" dirty="0"/>
              <a:t>高中的几个重要考试、阶段</a:t>
            </a:r>
            <a:endParaRPr lang="en-US" sz="36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641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0234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B2D6DE-C9B5-4678-91EF-77E85F235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0" b="-3"/>
          <a:stretch/>
        </p:blipFill>
        <p:spPr>
          <a:xfrm>
            <a:off x="1302066" y="650494"/>
            <a:ext cx="4176374" cy="5324142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277786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260476B-CCA6-412B-A9C5-399C34AE6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12" y="2031101"/>
            <a:ext cx="4282984" cy="3511943"/>
          </a:xfrm>
        </p:spPr>
        <p:txBody>
          <a:bodyPr anchor="ctr" anchorCtr="0">
            <a:normAutofit/>
          </a:bodyPr>
          <a:lstStyle/>
          <a:p>
            <a:pPr marL="494100" indent="-457200">
              <a:buFont typeface="+mj-lt"/>
              <a:buAutoNum type="arabicPeriod"/>
            </a:pPr>
            <a:r>
              <a:rPr lang="en-US" sz="1800" b="1" dirty="0"/>
              <a:t>10</a:t>
            </a:r>
            <a:r>
              <a:rPr lang="zh-CN" altLang="en-US" sz="1800" b="1" dirty="0"/>
              <a:t>年级 </a:t>
            </a:r>
            <a:r>
              <a:rPr lang="en-US" altLang="zh-CN" sz="1800" b="1" dirty="0"/>
              <a:t>PSAT</a:t>
            </a:r>
            <a:r>
              <a:rPr lang="zh-CN" altLang="en-US" sz="1800" b="1" dirty="0"/>
              <a:t>，</a:t>
            </a:r>
            <a:r>
              <a:rPr lang="en-US" altLang="zh-CN" sz="1800" b="1" dirty="0"/>
              <a:t>10</a:t>
            </a:r>
            <a:r>
              <a:rPr lang="zh-CN" altLang="en-US" sz="1800" b="1" dirty="0"/>
              <a:t>月</a:t>
            </a:r>
            <a:endParaRPr lang="en-US" altLang="zh-CN" sz="1800" b="1" dirty="0"/>
          </a:p>
          <a:p>
            <a:pPr marL="494100" indent="-457200">
              <a:buFont typeface="+mj-lt"/>
              <a:buAutoNum type="arabicPeriod"/>
            </a:pPr>
            <a:r>
              <a:rPr lang="en-US" sz="1800" b="1" dirty="0"/>
              <a:t>11</a:t>
            </a:r>
            <a:r>
              <a:rPr lang="zh-CN" altLang="en-US" sz="1800" b="1" dirty="0"/>
              <a:t>年级</a:t>
            </a:r>
            <a:r>
              <a:rPr lang="en-US" altLang="zh-CN" sz="1800" b="1" dirty="0"/>
              <a:t>PSAT</a:t>
            </a:r>
            <a:r>
              <a:rPr lang="zh-CN" altLang="en-US" sz="1800" b="1" dirty="0"/>
              <a:t>，</a:t>
            </a:r>
            <a:r>
              <a:rPr lang="en-US" altLang="zh-CN" sz="1800" b="1" dirty="0"/>
              <a:t>10</a:t>
            </a:r>
            <a:r>
              <a:rPr lang="zh-CN" altLang="en-US" sz="1800" b="1" dirty="0"/>
              <a:t>月</a:t>
            </a:r>
            <a:endParaRPr lang="en-US" altLang="zh-CN" sz="1800" b="1" dirty="0"/>
          </a:p>
          <a:p>
            <a:r>
              <a:rPr lang="en-US" altLang="zh-CN" sz="1800" b="1" dirty="0"/>
              <a:t>NMSP </a:t>
            </a:r>
            <a:r>
              <a:rPr lang="zh-CN" altLang="en-US" sz="1800" b="1" dirty="0"/>
              <a:t>（</a:t>
            </a:r>
            <a:r>
              <a:rPr lang="en-US" altLang="zh-CN" sz="1800" b="1" dirty="0"/>
              <a:t>National Merit Scholarship Program</a:t>
            </a:r>
            <a:r>
              <a:rPr lang="zh-CN" altLang="en-US" sz="1800" b="1" dirty="0"/>
              <a:t>）</a:t>
            </a:r>
            <a:endParaRPr lang="en-US" altLang="zh-CN" sz="1800" b="1" dirty="0"/>
          </a:p>
          <a:p>
            <a:r>
              <a:rPr lang="en-US" altLang="zh-CN" sz="1800" b="1" dirty="0"/>
              <a:t>12</a:t>
            </a:r>
            <a:r>
              <a:rPr lang="zh-CN" altLang="en-US" sz="1800" b="1" dirty="0"/>
              <a:t>年级</a:t>
            </a:r>
            <a:r>
              <a:rPr lang="en-US" altLang="zh-CN" sz="1800" b="1" dirty="0"/>
              <a:t>9</a:t>
            </a:r>
            <a:r>
              <a:rPr lang="zh-CN" altLang="en-US" sz="1800" b="1" dirty="0"/>
              <a:t>月 </a:t>
            </a:r>
            <a:r>
              <a:rPr lang="en-US" altLang="zh-CN" sz="1800" b="1" dirty="0"/>
              <a:t>semifinalist</a:t>
            </a:r>
          </a:p>
          <a:p>
            <a:r>
              <a:rPr lang="en-US" altLang="zh-CN" sz="1800" b="1" dirty="0"/>
              <a:t>12</a:t>
            </a:r>
            <a:r>
              <a:rPr lang="zh-CN" altLang="en-US" sz="1800" b="1" dirty="0"/>
              <a:t>年级</a:t>
            </a:r>
            <a:r>
              <a:rPr lang="en-US" altLang="zh-CN" sz="1800" b="1" dirty="0"/>
              <a:t>2</a:t>
            </a:r>
            <a:r>
              <a:rPr lang="zh-CN" altLang="en-US" sz="1800" b="1" dirty="0"/>
              <a:t>月 </a:t>
            </a:r>
            <a:r>
              <a:rPr lang="en-US" altLang="zh-CN" sz="1800" b="1" dirty="0"/>
              <a:t>finalist </a:t>
            </a:r>
          </a:p>
          <a:p>
            <a:pPr marL="494100" indent="-457200">
              <a:buFont typeface="+mj-lt"/>
              <a:buAutoNum type="arabicPeriod" startAt="3"/>
            </a:pPr>
            <a:r>
              <a:rPr lang="en-US" sz="1800" b="1" dirty="0"/>
              <a:t>11</a:t>
            </a:r>
            <a:r>
              <a:rPr lang="zh-CN" altLang="en-US" sz="1800" b="1" dirty="0"/>
              <a:t>年级</a:t>
            </a:r>
            <a:r>
              <a:rPr lang="en-US" altLang="zh-CN" sz="1800" b="1" dirty="0"/>
              <a:t>SAT</a:t>
            </a:r>
            <a:r>
              <a:rPr lang="zh-CN" altLang="en-US" sz="1800" b="1" dirty="0"/>
              <a:t>，</a:t>
            </a:r>
            <a:r>
              <a:rPr lang="en-US" altLang="zh-CN" sz="1800" b="1" dirty="0"/>
              <a:t>3</a:t>
            </a:r>
            <a:r>
              <a:rPr lang="zh-CN" altLang="en-US" sz="1800" b="1" dirty="0"/>
              <a:t>月</a:t>
            </a:r>
            <a:endParaRPr lang="en-US" altLang="zh-CN" sz="1800" b="1" dirty="0"/>
          </a:p>
          <a:p>
            <a:pPr marL="494100" indent="-457200">
              <a:buFont typeface="+mj-lt"/>
              <a:buAutoNum type="arabicPeriod" startAt="3"/>
            </a:pPr>
            <a:r>
              <a:rPr lang="en-US" sz="1800" b="1" dirty="0"/>
              <a:t>12</a:t>
            </a:r>
            <a:r>
              <a:rPr lang="zh-CN" altLang="en-US" sz="1800" b="1" dirty="0"/>
              <a:t>年级，大学申请</a:t>
            </a:r>
            <a:endParaRPr lang="en-US" altLang="zh-CN" sz="1800" b="1" dirty="0"/>
          </a:p>
          <a:p>
            <a:pPr marL="494100" indent="-457200">
              <a:buFont typeface="+mj-lt"/>
              <a:buAutoNum type="arabicPeriod" startAt="3"/>
            </a:pPr>
            <a:r>
              <a:rPr lang="en-US" sz="1800" b="1" dirty="0"/>
              <a:t>3</a:t>
            </a:r>
            <a:r>
              <a:rPr lang="zh-CN" altLang="en-US" sz="1800" b="1" dirty="0"/>
              <a:t>年高中毕业</a:t>
            </a:r>
            <a:endParaRPr lang="en-US" sz="1800" b="1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677179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64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80DE06-7362-4888-AADA-7AADD57AC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1384" y="679730"/>
            <a:ext cx="4171994" cy="393272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 &amp; A</a:t>
            </a:r>
            <a:endParaRPr lang="en-US" sz="6000" b="1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2218698" y="2733627"/>
            <a:ext cx="1340409" cy="5777807"/>
            <a:chOff x="329184" y="2"/>
            <a:chExt cx="524256" cy="577780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2"/>
              <a:ext cx="524256" cy="566677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23" y="372533"/>
            <a:ext cx="6116779" cy="60687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B2D6DE-C9B5-4678-91EF-77E85F235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0" b="-3"/>
          <a:stretch/>
        </p:blipFill>
        <p:spPr>
          <a:xfrm>
            <a:off x="1537729" y="612553"/>
            <a:ext cx="4418566" cy="5632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1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zh-CN" altLang="en-US" sz="5400" b="1"/>
              <a:t>大纲</a:t>
            </a:r>
            <a:r>
              <a:rPr lang="en-US" sz="5400" b="1"/>
              <a:t>	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260476B-CCA6-412B-A9C5-399C34AE6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marL="36900" lvl="0" indent="0">
              <a:buNone/>
            </a:pPr>
            <a:r>
              <a:rPr lang="en-US" altLang="zh-CN" sz="2400" b="1" dirty="0"/>
              <a:t>GPA</a:t>
            </a:r>
          </a:p>
          <a:p>
            <a:pPr marL="36900" lvl="0" indent="0">
              <a:buNone/>
            </a:pPr>
            <a:r>
              <a:rPr lang="zh-CN" altLang="en-US" sz="2400" b="1" dirty="0"/>
              <a:t>什么时候开始了解高中选课</a:t>
            </a:r>
            <a:endParaRPr lang="en-US" sz="2400" b="1" dirty="0"/>
          </a:p>
          <a:p>
            <a:pPr marL="36900" lvl="0" indent="0">
              <a:buNone/>
            </a:pPr>
            <a:r>
              <a:rPr lang="zh-CN" altLang="en-US" sz="2400" b="1" dirty="0"/>
              <a:t>高中选课</a:t>
            </a:r>
            <a:endParaRPr lang="en-US" altLang="zh-CN" sz="2400" b="1" dirty="0"/>
          </a:p>
          <a:p>
            <a:pPr marL="36900" lvl="0" indent="0">
              <a:buNone/>
            </a:pPr>
            <a:r>
              <a:rPr lang="zh-CN" altLang="en-US" sz="2400" b="1" dirty="0"/>
              <a:t>高中的几个重要考试、阶段</a:t>
            </a:r>
            <a:endParaRPr lang="en-US" altLang="zh-CN" sz="2400" b="1" dirty="0"/>
          </a:p>
          <a:p>
            <a:pPr marL="36900" lvl="0" indent="0">
              <a:buNone/>
            </a:pPr>
            <a:endParaRPr lang="en-US" sz="24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220235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80DE06-7362-4888-AADA-7AADD57AC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1383" y="626886"/>
            <a:ext cx="4171994" cy="393272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sz="6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 you!</a:t>
            </a:r>
            <a:br>
              <a:rPr lang="en-US" altLang="zh-CN" sz="6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zh-CN" sz="6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https://www.firstsparkinstitute.org/</a:t>
            </a:r>
            <a:endParaRPr lang="en-US" sz="6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2218698" y="2733627"/>
            <a:ext cx="1340409" cy="5777807"/>
            <a:chOff x="329184" y="2"/>
            <a:chExt cx="524256" cy="577780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2"/>
              <a:ext cx="524256" cy="566677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23" y="372533"/>
            <a:ext cx="6116779" cy="60687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B2D6DE-C9B5-4678-91EF-77E85F235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0" b="-3"/>
          <a:stretch/>
        </p:blipFill>
        <p:spPr>
          <a:xfrm>
            <a:off x="1537729" y="612553"/>
            <a:ext cx="4418566" cy="5632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330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altLang="zh-CN" sz="5400" b="1"/>
              <a:t>GPA</a:t>
            </a:r>
            <a:endParaRPr lang="en-US" sz="5400" b="1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260476B-CCA6-412B-A9C5-399C34AE6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 anchorCtr="0">
            <a:normAutofit/>
          </a:bodyPr>
          <a:lstStyle/>
          <a:p>
            <a:pPr marL="36900" lvl="0" indent="0">
              <a:buNone/>
            </a:pPr>
            <a:r>
              <a:rPr lang="en-US" altLang="zh-CN" sz="2400" b="1"/>
              <a:t>1</a:t>
            </a:r>
            <a:r>
              <a:rPr lang="en-US" altLang="zh-CN" sz="2400" b="1" dirty="0"/>
              <a:t>. GPA </a:t>
            </a:r>
            <a:r>
              <a:rPr lang="zh-CN" altLang="en-US" sz="2400" b="1" dirty="0"/>
              <a:t>和 </a:t>
            </a:r>
            <a:r>
              <a:rPr lang="en-US" altLang="zh-CN" sz="2400" b="1" dirty="0"/>
              <a:t>Credit</a:t>
            </a:r>
          </a:p>
          <a:p>
            <a:pPr marL="36900" lvl="0" indent="0">
              <a:buNone/>
            </a:pPr>
            <a:r>
              <a:rPr lang="en-US" altLang="zh-CN" sz="2400" b="1" dirty="0"/>
              <a:t>2. Weighted/Unweighted GPA</a:t>
            </a:r>
            <a:endParaRPr lang="en-US" sz="2400" b="1" dirty="0"/>
          </a:p>
          <a:p>
            <a:pPr marL="36900" lvl="0" indent="0">
              <a:buNone/>
            </a:pPr>
            <a:r>
              <a:rPr lang="en-US" altLang="zh-CN" sz="2400" b="1" dirty="0"/>
              <a:t>3. GPA Exemption &amp; Final Exemption</a:t>
            </a:r>
          </a:p>
          <a:p>
            <a:pPr marL="36900" indent="0">
              <a:buNone/>
            </a:pPr>
            <a:r>
              <a:rPr lang="en-US" sz="2400" b="1" dirty="0"/>
              <a:t>4. GPA </a:t>
            </a:r>
            <a:r>
              <a:rPr lang="zh-CN" altLang="en-US" sz="2400" b="1" dirty="0"/>
              <a:t>的计算</a:t>
            </a:r>
            <a:endParaRPr lang="en-US" sz="2400" b="1" dirty="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446850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097280"/>
            <a:ext cx="3796306" cy="4666207"/>
          </a:xfrm>
        </p:spPr>
        <p:txBody>
          <a:bodyPr anchor="ctr">
            <a:normAutofit/>
          </a:bodyPr>
          <a:lstStyle/>
          <a:p>
            <a:r>
              <a:rPr lang="en-US" altLang="zh-CN" sz="4800" b="1"/>
              <a:t>GPA </a:t>
            </a:r>
            <a:r>
              <a:rPr lang="zh-CN" altLang="en-US" sz="4800" b="1"/>
              <a:t>和 </a:t>
            </a:r>
            <a:r>
              <a:rPr lang="en-US" altLang="zh-CN" sz="4800" b="1"/>
              <a:t>Credit</a:t>
            </a:r>
            <a:endParaRPr lang="en-US" sz="4800" b="1"/>
          </a:p>
        </p:txBody>
      </p:sp>
      <p:graphicFrame>
        <p:nvGraphicFramePr>
          <p:cNvPr id="59" name="Content Placeholder 2">
            <a:extLst>
              <a:ext uri="{FF2B5EF4-FFF2-40B4-BE49-F238E27FC236}">
                <a16:creationId xmlns:a16="http://schemas.microsoft.com/office/drawing/2014/main" id="{C2AC61E4-9D73-0DB5-5CBB-2D8D561657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354399"/>
              </p:ext>
            </p:extLst>
          </p:nvPr>
        </p:nvGraphicFramePr>
        <p:xfrm>
          <a:off x="5431536" y="1014153"/>
          <a:ext cx="5918184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965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097280"/>
            <a:ext cx="3796306" cy="4666207"/>
          </a:xfrm>
        </p:spPr>
        <p:txBody>
          <a:bodyPr anchor="ctr">
            <a:normAutofit/>
          </a:bodyPr>
          <a:lstStyle/>
          <a:p>
            <a:r>
              <a:rPr lang="en-US" altLang="zh-CN" sz="4100" b="1"/>
              <a:t>Weighted</a:t>
            </a:r>
            <a:br>
              <a:rPr lang="en-US" altLang="zh-CN" sz="4100" b="1"/>
            </a:br>
            <a:r>
              <a:rPr lang="en-US" altLang="zh-CN" sz="4100" b="1"/>
              <a:t>/UnweightedGPA</a:t>
            </a:r>
            <a:endParaRPr lang="en-US" sz="4100" b="1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143B98D-A8D1-4E52-BDCD-D64300BAEC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4982947"/>
              </p:ext>
            </p:extLst>
          </p:nvPr>
        </p:nvGraphicFramePr>
        <p:xfrm>
          <a:off x="5431536" y="2892219"/>
          <a:ext cx="5918185" cy="16577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92143">
                  <a:extLst>
                    <a:ext uri="{9D8B030D-6E8A-4147-A177-3AD203B41FA5}">
                      <a16:colId xmlns:a16="http://schemas.microsoft.com/office/drawing/2014/main" val="2767393255"/>
                    </a:ext>
                  </a:extLst>
                </a:gridCol>
                <a:gridCol w="2052809">
                  <a:extLst>
                    <a:ext uri="{9D8B030D-6E8A-4147-A177-3AD203B41FA5}">
                      <a16:colId xmlns:a16="http://schemas.microsoft.com/office/drawing/2014/main" val="1267491399"/>
                    </a:ext>
                  </a:extLst>
                </a:gridCol>
                <a:gridCol w="2473233">
                  <a:extLst>
                    <a:ext uri="{9D8B030D-6E8A-4147-A177-3AD203B41FA5}">
                      <a16:colId xmlns:a16="http://schemas.microsoft.com/office/drawing/2014/main" val="2288493636"/>
                    </a:ext>
                  </a:extLst>
                </a:gridCol>
              </a:tblGrid>
              <a:tr h="611597">
                <a:tc>
                  <a:txBody>
                    <a:bodyPr/>
                    <a:lstStyle/>
                    <a:p>
                      <a:pPr lvl="1" algn="ctr">
                        <a:tabLst>
                          <a:tab pos="0" algn="ctr"/>
                        </a:tabLst>
                      </a:pPr>
                      <a:r>
                        <a:rPr lang="en-US" sz="3100"/>
                        <a:t>100%</a:t>
                      </a:r>
                    </a:p>
                  </a:txBody>
                  <a:tcPr marL="101322" marR="101322" marT="50661" marB="50661" anchor="ctr"/>
                </a:tc>
                <a:tc>
                  <a:txBody>
                    <a:bodyPr/>
                    <a:lstStyle/>
                    <a:p>
                      <a:pPr lvl="1" algn="ctr">
                        <a:tabLst>
                          <a:tab pos="0" algn="ctr"/>
                        </a:tabLst>
                      </a:pPr>
                      <a:r>
                        <a:rPr lang="en-US" sz="3100"/>
                        <a:t>Weighted</a:t>
                      </a:r>
                    </a:p>
                  </a:txBody>
                  <a:tcPr marL="101322" marR="101322" marT="50661" marB="50661" anchor="ctr"/>
                </a:tc>
                <a:tc>
                  <a:txBody>
                    <a:bodyPr/>
                    <a:lstStyle/>
                    <a:p>
                      <a:pPr lvl="1" algn="ctr">
                        <a:tabLst>
                          <a:tab pos="0" algn="ctr"/>
                        </a:tabLst>
                      </a:pPr>
                      <a:r>
                        <a:rPr lang="en-US" sz="3100"/>
                        <a:t>Unweighted</a:t>
                      </a:r>
                    </a:p>
                  </a:txBody>
                  <a:tcPr marL="101322" marR="101322" marT="50661" marB="50661" anchor="ctr"/>
                </a:tc>
                <a:extLst>
                  <a:ext uri="{0D108BD9-81ED-4DB2-BD59-A6C34878D82A}">
                    <a16:rowId xmlns:a16="http://schemas.microsoft.com/office/drawing/2014/main" val="1018283655"/>
                  </a:ext>
                </a:extLst>
              </a:tr>
              <a:tr h="611597">
                <a:tc>
                  <a:txBody>
                    <a:bodyPr/>
                    <a:lstStyle/>
                    <a:p>
                      <a:pPr lvl="1" algn="ctr">
                        <a:tabLst>
                          <a:tab pos="0" algn="ctr"/>
                        </a:tabLst>
                      </a:pPr>
                      <a:r>
                        <a:rPr lang="en-US" sz="3100"/>
                        <a:t>95</a:t>
                      </a:r>
                    </a:p>
                  </a:txBody>
                  <a:tcPr marL="101322" marR="101322" marT="50661" marB="50661" anchor="ctr"/>
                </a:tc>
                <a:tc>
                  <a:txBody>
                    <a:bodyPr/>
                    <a:lstStyle/>
                    <a:p>
                      <a:pPr lvl="1" algn="ctr">
                        <a:tabLst>
                          <a:tab pos="0" algn="ctr"/>
                        </a:tabLst>
                      </a:pPr>
                      <a:r>
                        <a:rPr lang="en-US" sz="3100"/>
                        <a:t>5</a:t>
                      </a:r>
                    </a:p>
                  </a:txBody>
                  <a:tcPr marL="101322" marR="101322" marT="50661" marB="50661" anchor="ctr"/>
                </a:tc>
                <a:tc>
                  <a:txBody>
                    <a:bodyPr/>
                    <a:lstStyle/>
                    <a:p>
                      <a:pPr lvl="1" algn="ctr">
                        <a:tabLst>
                          <a:tab pos="0" algn="ctr"/>
                        </a:tabLst>
                      </a:pPr>
                      <a:r>
                        <a:rPr lang="en-US" sz="3100"/>
                        <a:t>4</a:t>
                      </a:r>
                    </a:p>
                  </a:txBody>
                  <a:tcPr marL="101322" marR="101322" marT="50661" marB="50661" anchor="ctr"/>
                </a:tc>
                <a:extLst>
                  <a:ext uri="{0D108BD9-81ED-4DB2-BD59-A6C34878D82A}">
                    <a16:rowId xmlns:a16="http://schemas.microsoft.com/office/drawing/2014/main" val="3803253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96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507" y="554398"/>
            <a:ext cx="10071536" cy="9297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altLang="zh-CN" sz="5200" b="1" dirty="0"/>
              <a:t>HAC</a:t>
            </a:r>
            <a:endParaRPr lang="en-US" sz="52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4138DE-9E24-4D38-8502-ED995CED5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552" y="4045191"/>
            <a:ext cx="10213446" cy="89367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AB259C6-3F3C-4FEE-A681-64BDF3E20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25475" y="1569095"/>
            <a:ext cx="7278945" cy="234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66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zh-CN" altLang="en-US" sz="3600" b="1"/>
              <a:t>一门课一个</a:t>
            </a:r>
            <a:r>
              <a:rPr lang="en-US" altLang="zh-CN" sz="3600" b="1"/>
              <a:t>GP  GPA</a:t>
            </a:r>
            <a:r>
              <a:rPr lang="zh-CN" altLang="en-US" sz="3600" b="1"/>
              <a:t>的计算</a:t>
            </a:r>
            <a:endParaRPr lang="en-US" sz="3600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D6B7F5A0-A083-4356-A591-2556115A96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066" y="2031101"/>
                <a:ext cx="4282984" cy="3511943"/>
              </a:xfrm>
            </p:spPr>
            <p:txBody>
              <a:bodyPr anchor="ctr">
                <a:normAutofit/>
              </a:bodyPr>
              <a:lstStyle/>
              <a:p>
                <a:pPr marL="36900" lvl="0" indent="0">
                  <a:buNone/>
                </a:pPr>
                <a:r>
                  <a:rPr lang="zh-CN" altLang="en-US" sz="1800" b="1"/>
                  <a:t>一门课的</a:t>
                </a:r>
                <a:r>
                  <a:rPr lang="en-US" altLang="zh-CN" sz="1800" b="1"/>
                  <a:t>GPA</a:t>
                </a:r>
                <a:r>
                  <a:rPr lang="zh-CN" altLang="en-US" sz="1800" b="1"/>
                  <a:t>计算是以</a:t>
                </a:r>
                <a:r>
                  <a:rPr lang="en-US" altLang="zh-CN" sz="1800" b="1"/>
                  <a:t>semester</a:t>
                </a:r>
                <a:r>
                  <a:rPr lang="zh-CN" altLang="en-US" sz="1800" b="1"/>
                  <a:t>为单位计算， 一个</a:t>
                </a:r>
                <a:r>
                  <a:rPr lang="en-US" altLang="zh-CN" sz="1800" b="1"/>
                  <a:t>semester</a:t>
                </a:r>
                <a:r>
                  <a:rPr lang="zh-CN" altLang="en-US" sz="1800" b="1"/>
                  <a:t>有</a:t>
                </a:r>
                <a:r>
                  <a:rPr lang="en-US" altLang="zh-CN" sz="1800" b="1"/>
                  <a:t>3</a:t>
                </a:r>
                <a:r>
                  <a:rPr lang="zh-CN" altLang="en-US" sz="1800" b="1"/>
                  <a:t>个</a:t>
                </a:r>
                <a:r>
                  <a:rPr lang="en-US" altLang="zh-CN" sz="1800" b="1"/>
                  <a:t>grading periods</a:t>
                </a:r>
                <a:r>
                  <a:rPr lang="zh-CN" altLang="en-US" sz="1800" b="1"/>
                  <a:t>。</a:t>
                </a:r>
                <a:endParaRPr lang="en-US" altLang="zh-CN" sz="1800" b="1"/>
              </a:p>
              <a:p>
                <a:pPr marL="36900" lvl="0" indent="0">
                  <a:buNone/>
                </a:pPr>
                <a:r>
                  <a:rPr lang="zh-CN" altLang="en-US" sz="1800" b="1"/>
                  <a:t>一个</a:t>
                </a:r>
                <a:r>
                  <a:rPr lang="en-US" altLang="zh-CN" sz="1800" b="1"/>
                  <a:t>grading period</a:t>
                </a:r>
                <a:r>
                  <a:rPr lang="zh-CN" altLang="en-US" sz="1800" b="1"/>
                  <a:t>成绩计算</a:t>
                </a:r>
                <a:endParaRPr lang="en-US" altLang="zh-CN" sz="1800" b="1"/>
              </a:p>
              <a:p>
                <a:pPr marL="36900" lvl="0" indent="0">
                  <a:buNone/>
                </a:pPr>
                <a:r>
                  <a:rPr lang="en-US" altLang="zh-CN" sz="1800" b="1"/>
                  <a:t>GP=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CN" sz="18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𝒂𝒗𝒆𝒓𝒂𝒈𝒆</m:t>
                        </m:r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𝒘𝒆𝒊𝒈𝒉𝒕</m:t>
                        </m:r>
                      </m:e>
                    </m:nary>
                  </m:oMath>
                </a14:m>
                <a:endParaRPr lang="en-US" sz="1800" b="1"/>
              </a:p>
              <a:p>
                <a:pPr marL="36900" lvl="0" indent="0">
                  <a:buNone/>
                </a:pPr>
                <a:r>
                  <a:rPr lang="en-US" altLang="zh-CN" sz="1800" b="1"/>
                  <a:t>i=1</a:t>
                </a:r>
                <a:r>
                  <a:rPr lang="zh-CN" altLang="en-US" sz="1800" b="1"/>
                  <a:t>，</a:t>
                </a:r>
                <a:r>
                  <a:rPr lang="en-US" altLang="zh-CN" sz="1800" b="1"/>
                  <a:t>other</a:t>
                </a:r>
                <a:r>
                  <a:rPr lang="zh-CN" altLang="en-US" sz="1800" b="1"/>
                  <a:t>， </a:t>
                </a:r>
                <a:r>
                  <a:rPr lang="en-US" altLang="zh-CN" sz="1800" b="1"/>
                  <a:t>weight 10%</a:t>
                </a:r>
              </a:p>
              <a:p>
                <a:pPr marL="36900" lvl="0" indent="0">
                  <a:buNone/>
                </a:pPr>
                <a:r>
                  <a:rPr lang="en-US" altLang="zh-CN" sz="1800" b="1"/>
                  <a:t>i=2</a:t>
                </a:r>
                <a:r>
                  <a:rPr lang="zh-CN" altLang="en-US" sz="1800" b="1"/>
                  <a:t>，</a:t>
                </a:r>
                <a:r>
                  <a:rPr lang="en-US" altLang="zh-CN" sz="1800" b="1"/>
                  <a:t>minor</a:t>
                </a:r>
                <a:r>
                  <a:rPr lang="zh-CN" altLang="en-US" sz="1800" b="1"/>
                  <a:t>，</a:t>
                </a:r>
                <a:r>
                  <a:rPr lang="en-US" altLang="zh-CN" sz="1800" b="1"/>
                  <a:t>weight 20% </a:t>
                </a:r>
                <a:r>
                  <a:rPr lang="zh-CN" altLang="en-US" sz="1800" b="1"/>
                  <a:t>（</a:t>
                </a:r>
                <a:r>
                  <a:rPr lang="en-US" altLang="zh-CN" sz="1800" b="1"/>
                  <a:t>AP</a:t>
                </a:r>
                <a:r>
                  <a:rPr lang="zh-CN" altLang="en-US" sz="1800" b="1"/>
                  <a:t>）</a:t>
                </a:r>
                <a:r>
                  <a:rPr lang="en-US" altLang="zh-CN" sz="1800" b="1"/>
                  <a:t> or 30%</a:t>
                </a:r>
                <a:r>
                  <a:rPr lang="zh-CN" altLang="en-US" sz="1800" b="1"/>
                  <a:t>（</a:t>
                </a:r>
                <a:r>
                  <a:rPr lang="en-US" altLang="zh-CN" sz="1800" b="1"/>
                  <a:t>KAP</a:t>
                </a:r>
                <a:r>
                  <a:rPr lang="zh-CN" altLang="en-US" sz="1800" b="1"/>
                  <a:t>）</a:t>
                </a:r>
                <a:endParaRPr lang="en-US" altLang="zh-CN" sz="1800" b="1"/>
              </a:p>
              <a:p>
                <a:pPr marL="36900" lvl="0" indent="0">
                  <a:buNone/>
                </a:pPr>
                <a:r>
                  <a:rPr lang="en-US" altLang="zh-CN" sz="1800" b="1"/>
                  <a:t>i=3</a:t>
                </a:r>
                <a:r>
                  <a:rPr lang="zh-CN" altLang="en-US" sz="1800" b="1"/>
                  <a:t>，</a:t>
                </a:r>
                <a:r>
                  <a:rPr lang="en-US" altLang="zh-CN" sz="1800" b="1"/>
                  <a:t>major</a:t>
                </a:r>
                <a:r>
                  <a:rPr lang="zh-CN" altLang="en-US" sz="1800" b="1"/>
                  <a:t>，</a:t>
                </a:r>
                <a:r>
                  <a:rPr lang="en-US" altLang="zh-CN" sz="1800" b="1"/>
                  <a:t>weight 70%</a:t>
                </a:r>
                <a:r>
                  <a:rPr lang="zh-CN" altLang="en-US" sz="1800" b="1"/>
                  <a:t>（</a:t>
                </a:r>
                <a:r>
                  <a:rPr lang="en-US" altLang="zh-CN" sz="1800" b="1"/>
                  <a:t>AP</a:t>
                </a:r>
                <a:r>
                  <a:rPr lang="zh-CN" altLang="en-US" sz="1800" b="1"/>
                  <a:t>）</a:t>
                </a:r>
                <a:r>
                  <a:rPr lang="en-US" altLang="zh-CN" sz="1800" b="1"/>
                  <a:t>or 60%</a:t>
                </a:r>
                <a:r>
                  <a:rPr lang="zh-CN" altLang="en-US" sz="1800" b="1"/>
                  <a:t>（</a:t>
                </a:r>
                <a:r>
                  <a:rPr lang="en-US" altLang="zh-CN" sz="1800" b="1"/>
                  <a:t>KAP</a:t>
                </a:r>
                <a:r>
                  <a:rPr lang="zh-CN" altLang="en-US" sz="1800" b="1"/>
                  <a:t>）</a:t>
                </a:r>
                <a:endParaRPr lang="en-US" altLang="zh-CN" sz="1800" b="1"/>
              </a:p>
              <a:p>
                <a:pPr marL="36900" lvl="0" indent="0">
                  <a:buNone/>
                </a:pPr>
                <a:endParaRPr lang="en-US" altLang="zh-CN" sz="1800"/>
              </a:p>
              <a:p>
                <a:pPr marL="36900" lvl="0" indent="0">
                  <a:buNone/>
                </a:pPr>
                <a:endParaRPr lang="en-US" sz="180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D6B7F5A0-A083-4356-A591-2556115A96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066" y="2031101"/>
                <a:ext cx="4282984" cy="3511943"/>
              </a:xfrm>
              <a:blipFill>
                <a:blip r:embed="rId3"/>
                <a:stretch>
                  <a:fillRect l="-427" t="-4514" r="-19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42BAAB22-AAB6-4275-BDC6-5AAE223ED7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7738" y="1286917"/>
            <a:ext cx="5628018" cy="4051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05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zh-CN" altLang="en-US" sz="3600" b="1"/>
              <a:t>一个学期一门课</a:t>
            </a:r>
            <a:r>
              <a:rPr lang="en-US" altLang="zh-CN" sz="3600" b="1"/>
              <a:t>GPA</a:t>
            </a:r>
            <a:r>
              <a:rPr lang="zh-CN" altLang="en-US" sz="3600" b="1"/>
              <a:t>的计算</a:t>
            </a:r>
            <a:endParaRPr lang="en-US" sz="3600" b="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D6B7F5A0-A083-4356-A591-2556115A96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6245" y="2031101"/>
                <a:ext cx="5120546" cy="3484511"/>
              </a:xfrm>
            </p:spPr>
            <p:txBody>
              <a:bodyPr anchor="ctr">
                <a:normAutofit/>
              </a:bodyPr>
              <a:lstStyle/>
              <a:p>
                <a:pPr marL="36900" lvl="0" indent="0">
                  <a:buNone/>
                </a:pPr>
                <a:r>
                  <a:rPr lang="zh-CN" alt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一个学期的平均分计算</a:t>
                </a:r>
                <a:endParaRPr lang="en-US" altLang="zh-CN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6900" lvl="0" indent="0">
                  <a:buNone/>
                </a:pPr>
                <a:r>
                  <a:rPr lang="en-US" altLang="zh-CN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GPA=SA x 85% + Final x 15%</a:t>
                </a:r>
              </a:p>
              <a:p>
                <a:pPr marL="36900" lvl="0" indent="0">
                  <a:buNone/>
                </a:pPr>
                <a:r>
                  <a:rPr lang="en-US" altLang="zh-CN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SA</a:t>
                </a:r>
                <a:r>
                  <a:rPr lang="zh-CN" alt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：</a:t>
                </a:r>
                <a:r>
                  <a:rPr lang="en-US" altLang="zh-CN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Semester Average</a:t>
                </a:r>
              </a:p>
              <a:p>
                <a:pPr marL="36900" lvl="0" indent="0">
                  <a:buNone/>
                </a:pPr>
                <a:r>
                  <a:rPr lang="en-US" altLang="zh-CN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SA=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𝑮𝑷</m:t>
                        </m:r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𝑮𝑷</m:t>
                        </m:r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𝑮𝑷</m:t>
                        </m:r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D6B7F5A0-A083-4356-A591-2556115A96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6245" y="2031101"/>
                <a:ext cx="5120546" cy="3484511"/>
              </a:xfrm>
              <a:blipFill>
                <a:blip r:embed="rId3"/>
                <a:stretch>
                  <a:fillRect l="-1786" r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4AAFF1-1F83-46F1-87D4-676C66C11B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7738" y="2194671"/>
            <a:ext cx="5628018" cy="223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55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559F60-4CE1-4E2F-86EA-1B60679F1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960716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成绩的转换</a:t>
            </a:r>
            <a:endParaRPr lang="en-US" sz="5400" b="1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20D813-E07F-4EE6-9145-5648F93F09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2492" y="1804610"/>
            <a:ext cx="5536001" cy="3190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545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85E981-8C91-4205-A0C3-C991F42B4C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4C00F4-06E9-43E3-AD97-88A857CEFA82}">
  <ds:schemaRefs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4B270AB-C138-415C-897E-3C24487DEC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573</Words>
  <Application>Microsoft Office PowerPoint</Application>
  <PresentationFormat>Widescreen</PresentationFormat>
  <Paragraphs>134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Office Theme</vt:lpstr>
      <vt:lpstr>高中选课  </vt:lpstr>
      <vt:lpstr>大纲 </vt:lpstr>
      <vt:lpstr>GPA</vt:lpstr>
      <vt:lpstr>GPA 和 Credit</vt:lpstr>
      <vt:lpstr>Weighted /UnweightedGPA</vt:lpstr>
      <vt:lpstr>HAC</vt:lpstr>
      <vt:lpstr>一门课一个GP  GPA的计算</vt:lpstr>
      <vt:lpstr>一个学期一门课GPA的计算</vt:lpstr>
      <vt:lpstr>成绩的转换</vt:lpstr>
      <vt:lpstr>GPA的计算</vt:lpstr>
      <vt:lpstr>两个Exemption</vt:lpstr>
      <vt:lpstr>GPA Exemption</vt:lpstr>
      <vt:lpstr>Final Exemption</vt:lpstr>
      <vt:lpstr>GPA ranking</vt:lpstr>
      <vt:lpstr>什么时候开始了解高中选课</vt:lpstr>
      <vt:lpstr>高中选课</vt:lpstr>
      <vt:lpstr>高中选课 （Continued）</vt:lpstr>
      <vt:lpstr>高中的几个重要考试、阶段</vt:lpstr>
      <vt:lpstr>Q &amp; A</vt:lpstr>
      <vt:lpstr>Thank you! https://www.firstsparkinstitute.org/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高中选课</dc:title>
  <dc:creator>Xiaoning Wang</dc:creator>
  <cp:lastModifiedBy>Wenjun Tracy Zhao</cp:lastModifiedBy>
  <cp:revision>29</cp:revision>
  <cp:lastPrinted>2022-10-05T23:03:54Z</cp:lastPrinted>
  <dcterms:created xsi:type="dcterms:W3CDTF">2022-09-14T18:32:38Z</dcterms:created>
  <dcterms:modified xsi:type="dcterms:W3CDTF">2022-10-08T16:25:56Z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8caabacf-b917-4a45-9a5f-ed3a53d2eeb7_Enabled">
    <vt:lpwstr>true</vt:lpwstr>
  </property>
  <property fmtid="{D5CDD505-2E9C-101B-9397-08002B2CF9AE}" pid="4" name="MSIP_Label_8caabacf-b917-4a45-9a5f-ed3a53d2eeb7_SetDate">
    <vt:lpwstr>2022-09-14T18:32:39Z</vt:lpwstr>
  </property>
  <property fmtid="{D5CDD505-2E9C-101B-9397-08002B2CF9AE}" pid="5" name="MSIP_Label_8caabacf-b917-4a45-9a5f-ed3a53d2eeb7_Method">
    <vt:lpwstr>Standard</vt:lpwstr>
  </property>
  <property fmtid="{D5CDD505-2E9C-101B-9397-08002B2CF9AE}" pid="6" name="MSIP_Label_8caabacf-b917-4a45-9a5f-ed3a53d2eeb7_Name">
    <vt:lpwstr>Anyone - No Protection</vt:lpwstr>
  </property>
  <property fmtid="{D5CDD505-2E9C-101B-9397-08002B2CF9AE}" pid="7" name="MSIP_Label_8caabacf-b917-4a45-9a5f-ed3a53d2eeb7_SiteId">
    <vt:lpwstr>0804c951-93a0-405d-80e4-fa87c7551d6a</vt:lpwstr>
  </property>
  <property fmtid="{D5CDD505-2E9C-101B-9397-08002B2CF9AE}" pid="8" name="MSIP_Label_8caabacf-b917-4a45-9a5f-ed3a53d2eeb7_ActionId">
    <vt:lpwstr>f6e6d86f-8ff0-4534-a0ce-9359894fe8a6</vt:lpwstr>
  </property>
  <property fmtid="{D5CDD505-2E9C-101B-9397-08002B2CF9AE}" pid="9" name="MSIP_Label_8caabacf-b917-4a45-9a5f-ed3a53d2eeb7_ContentBits">
    <vt:lpwstr>0</vt:lpwstr>
  </property>
</Properties>
</file>